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8" r:id="rId2"/>
    <p:sldId id="276" r:id="rId3"/>
    <p:sldId id="256" r:id="rId4"/>
    <p:sldId id="258" r:id="rId5"/>
    <p:sldId id="260" r:id="rId6"/>
    <p:sldId id="261" r:id="rId7"/>
    <p:sldId id="263" r:id="rId8"/>
    <p:sldId id="262" r:id="rId9"/>
    <p:sldId id="259" r:id="rId10"/>
    <p:sldId id="271" r:id="rId11"/>
    <p:sldId id="272" r:id="rId12"/>
    <p:sldId id="273" r:id="rId13"/>
    <p:sldId id="264" r:id="rId14"/>
    <p:sldId id="265" r:id="rId15"/>
    <p:sldId id="266" r:id="rId16"/>
    <p:sldId id="268" r:id="rId17"/>
    <p:sldId id="267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6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A80CE-E9AC-4BF2-A0F4-3C2C6E619BE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189BC-4ACB-4853-B8EF-686F77472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2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A478E-1E69-124F-BF18-4C3B4F71C4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68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A478E-1E69-124F-BF18-4C3B4F71C4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0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A478E-1E69-124F-BF18-4C3B4F71C4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72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A478E-1E69-124F-BF18-4C3B4F71C4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84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A478E-1E69-124F-BF18-4C3B4F71C4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1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A478E-1E69-124F-BF18-4C3B4F71C4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1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189BC-4ACB-4853-B8EF-686F774723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5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0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3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7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5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6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7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70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97E9-0B7F-4DD4-A42B-DD340336B433}" type="datetimeFigureOut">
              <a:rPr lang="en-US" smtClean="0"/>
              <a:t>10/23/2011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39734-A2BB-43FB-84F4-2C3DE64A4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6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26" Type="http://schemas.openxmlformats.org/officeDocument/2006/relationships/image" Target="../media/image37.jpeg"/><Relationship Id="rId3" Type="http://schemas.openxmlformats.org/officeDocument/2006/relationships/image" Target="../media/image14.jpe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5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29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24" Type="http://schemas.openxmlformats.org/officeDocument/2006/relationships/image" Target="../media/image35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28" Type="http://schemas.openxmlformats.org/officeDocument/2006/relationships/image" Target="../media/image39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31" Type="http://schemas.openxmlformats.org/officeDocument/2006/relationships/image" Target="../media/image42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Relationship Id="rId27" Type="http://schemas.openxmlformats.org/officeDocument/2006/relationships/image" Target="../media/image38.jpeg"/><Relationship Id="rId30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</a:rPr>
              <a:t>Community engagement for social &amp; environmental justice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Tyson </a:t>
            </a:r>
            <a:r>
              <a:rPr lang="en-US" sz="2800" dirty="0" err="1" smtClean="0"/>
              <a:t>Domer</a:t>
            </a:r>
            <a:r>
              <a:rPr lang="en-US" sz="2800" dirty="0" smtClean="0"/>
              <a:t> &amp; Sarah Wiehe</a:t>
            </a:r>
          </a:p>
          <a:p>
            <a:r>
              <a:rPr lang="en-US" sz="2800" dirty="0" smtClean="0"/>
              <a:t>October 23, 2011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17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roadway Community Garden 09-06-11 0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30" y="1462186"/>
            <a:ext cx="6096000" cy="4572000"/>
          </a:xfrm>
          <a:prstGeom prst="rect">
            <a:avLst/>
          </a:prstGeom>
        </p:spPr>
      </p:pic>
      <p:pic>
        <p:nvPicPr>
          <p:cNvPr id="20" name="Picture 19" descr="cardboard in va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6" y="1498938"/>
            <a:ext cx="6095999" cy="4572000"/>
          </a:xfrm>
          <a:prstGeom prst="rect">
            <a:avLst/>
          </a:prstGeom>
        </p:spPr>
      </p:pic>
      <p:pic>
        <p:nvPicPr>
          <p:cNvPr id="21" name="Picture 20" descr="building cistern stan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71" y="1386578"/>
            <a:ext cx="6096000" cy="4572000"/>
          </a:xfrm>
          <a:prstGeom prst="rect">
            <a:avLst/>
          </a:prstGeom>
        </p:spPr>
      </p:pic>
      <p:pic>
        <p:nvPicPr>
          <p:cNvPr id="22" name="Picture 21" descr="DSCF438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30" y="1371600"/>
            <a:ext cx="6096000" cy="4572000"/>
          </a:xfrm>
          <a:prstGeom prst="rect">
            <a:avLst/>
          </a:prstGeom>
        </p:spPr>
      </p:pic>
      <p:pic>
        <p:nvPicPr>
          <p:cNvPr id="24" name="Picture 23" descr="DSC_003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73" y="1409418"/>
            <a:ext cx="3060595" cy="4572000"/>
          </a:xfrm>
          <a:prstGeom prst="rect">
            <a:avLst/>
          </a:prstGeom>
        </p:spPr>
      </p:pic>
      <p:pic>
        <p:nvPicPr>
          <p:cNvPr id="25" name="Picture 24" descr="DSCF413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5" y="1498938"/>
            <a:ext cx="6096000" cy="4572000"/>
          </a:xfrm>
          <a:prstGeom prst="rect">
            <a:avLst/>
          </a:prstGeom>
        </p:spPr>
      </p:pic>
      <p:pic>
        <p:nvPicPr>
          <p:cNvPr id="26" name="Picture 25" descr="DSCF4139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5" y="1453596"/>
            <a:ext cx="6096000" cy="4572000"/>
          </a:xfrm>
          <a:prstGeom prst="rect">
            <a:avLst/>
          </a:prstGeom>
        </p:spPr>
      </p:pic>
      <p:pic>
        <p:nvPicPr>
          <p:cNvPr id="27" name="Picture 26" descr="DSCF4140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6" y="1409418"/>
            <a:ext cx="6095999" cy="4572000"/>
          </a:xfrm>
          <a:prstGeom prst="rect">
            <a:avLst/>
          </a:prstGeom>
        </p:spPr>
      </p:pic>
      <p:pic>
        <p:nvPicPr>
          <p:cNvPr id="28" name="Picture 27" descr="DSCF414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6" y="1410522"/>
            <a:ext cx="6096000" cy="4572000"/>
          </a:xfrm>
          <a:prstGeom prst="rect">
            <a:avLst/>
          </a:prstGeom>
        </p:spPr>
      </p:pic>
      <p:pic>
        <p:nvPicPr>
          <p:cNvPr id="29" name="Picture 28" descr="DSCF414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6" y="1410522"/>
            <a:ext cx="6096000" cy="4572000"/>
          </a:xfrm>
          <a:prstGeom prst="rect">
            <a:avLst/>
          </a:prstGeom>
        </p:spPr>
      </p:pic>
      <p:pic>
        <p:nvPicPr>
          <p:cNvPr id="30" name="Picture 29" descr="DSCF4146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35" y="1409418"/>
            <a:ext cx="4572000" cy="4572000"/>
          </a:xfrm>
          <a:prstGeom prst="rect">
            <a:avLst/>
          </a:prstGeom>
        </p:spPr>
      </p:pic>
      <p:pic>
        <p:nvPicPr>
          <p:cNvPr id="32" name="Picture 31" descr="DSCF4148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6" y="1409418"/>
            <a:ext cx="6096000" cy="4572000"/>
          </a:xfrm>
          <a:prstGeom prst="rect">
            <a:avLst/>
          </a:prstGeom>
        </p:spPr>
      </p:pic>
      <p:pic>
        <p:nvPicPr>
          <p:cNvPr id="33" name="Picture 32" descr="DSCF4151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4070" y="1498938"/>
            <a:ext cx="3657600" cy="3657600"/>
          </a:xfrm>
          <a:prstGeom prst="rect">
            <a:avLst/>
          </a:prstGeom>
        </p:spPr>
      </p:pic>
      <p:pic>
        <p:nvPicPr>
          <p:cNvPr id="34" name="Picture 33" descr="DSCF4153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6" y="1475044"/>
            <a:ext cx="6096000" cy="4572000"/>
          </a:xfrm>
          <a:prstGeom prst="rect">
            <a:avLst/>
          </a:prstGeom>
        </p:spPr>
      </p:pic>
      <p:pic>
        <p:nvPicPr>
          <p:cNvPr id="35" name="Picture 34" descr="DSCF4154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9629" y="2041892"/>
            <a:ext cx="5362334" cy="4021751"/>
          </a:xfrm>
          <a:prstGeom prst="rect">
            <a:avLst/>
          </a:prstGeom>
        </p:spPr>
      </p:pic>
      <p:pic>
        <p:nvPicPr>
          <p:cNvPr id="36" name="Picture 35" descr="sotn 132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5" y="1453596"/>
            <a:ext cx="6096000" cy="4572000"/>
          </a:xfrm>
          <a:prstGeom prst="rect">
            <a:avLst/>
          </a:prstGeom>
        </p:spPr>
      </p:pic>
      <p:pic>
        <p:nvPicPr>
          <p:cNvPr id="37" name="Picture 36" descr="sotn 133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71" y="1866618"/>
            <a:ext cx="2743200" cy="3657600"/>
          </a:xfrm>
          <a:prstGeom prst="rect">
            <a:avLst/>
          </a:prstGeom>
        </p:spPr>
      </p:pic>
      <p:pic>
        <p:nvPicPr>
          <p:cNvPr id="39" name="Picture 38" descr="IMG_0321-2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6" y="1410522"/>
            <a:ext cx="6121190" cy="4572000"/>
          </a:xfrm>
          <a:prstGeom prst="rect">
            <a:avLst/>
          </a:prstGeom>
        </p:spPr>
      </p:pic>
      <p:pic>
        <p:nvPicPr>
          <p:cNvPr id="40" name="Picture 39" descr="IMG_0326-2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2" y="1371600"/>
            <a:ext cx="3414888" cy="4572000"/>
          </a:xfrm>
          <a:prstGeom prst="rect">
            <a:avLst/>
          </a:prstGeom>
        </p:spPr>
      </p:pic>
      <p:pic>
        <p:nvPicPr>
          <p:cNvPr id="38" name="Picture 37" descr="sotn 136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71" y="1371600"/>
            <a:ext cx="3429000" cy="4572000"/>
          </a:xfrm>
          <a:prstGeom prst="rect">
            <a:avLst/>
          </a:prstGeom>
        </p:spPr>
      </p:pic>
      <p:pic>
        <p:nvPicPr>
          <p:cNvPr id="42" name="Picture 41" descr="Sarah 052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6" y="1455864"/>
            <a:ext cx="6095999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Broadway Community Garden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 descr="DSC08852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30" y="1386578"/>
            <a:ext cx="6096000" cy="4572000"/>
          </a:xfrm>
          <a:prstGeom prst="rect">
            <a:avLst/>
          </a:prstGeom>
        </p:spPr>
      </p:pic>
      <p:pic>
        <p:nvPicPr>
          <p:cNvPr id="10" name="Picture 9" descr="DSC08854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71" y="1462186"/>
            <a:ext cx="6096000" cy="4572000"/>
          </a:xfrm>
          <a:prstGeom prst="rect">
            <a:avLst/>
          </a:prstGeom>
        </p:spPr>
      </p:pic>
      <p:pic>
        <p:nvPicPr>
          <p:cNvPr id="11" name="Picture 10" descr="DSC08868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30" y="1471134"/>
            <a:ext cx="6096000" cy="4572000"/>
          </a:xfrm>
          <a:prstGeom prst="rect">
            <a:avLst/>
          </a:prstGeom>
        </p:spPr>
      </p:pic>
      <p:pic>
        <p:nvPicPr>
          <p:cNvPr id="12" name="Picture 11" descr="DSC08872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4470" y="2108538"/>
            <a:ext cx="4876800" cy="3657600"/>
          </a:xfrm>
          <a:prstGeom prst="rect">
            <a:avLst/>
          </a:prstGeom>
        </p:spPr>
      </p:pic>
      <p:pic>
        <p:nvPicPr>
          <p:cNvPr id="13" name="Picture 12" descr="sketching the sunflower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4471" y="1866618"/>
            <a:ext cx="4876800" cy="3657600"/>
          </a:xfrm>
          <a:prstGeom prst="rect">
            <a:avLst/>
          </a:prstGeom>
        </p:spPr>
      </p:pic>
      <p:pic>
        <p:nvPicPr>
          <p:cNvPr id="14" name="Picture 13" descr="Broadway Community Garden 09-06-11 001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30" y="1417638"/>
            <a:ext cx="6096000" cy="4572000"/>
          </a:xfrm>
          <a:prstGeom prst="rect">
            <a:avLst/>
          </a:prstGeom>
        </p:spPr>
      </p:pic>
      <p:pic>
        <p:nvPicPr>
          <p:cNvPr id="16" name="Picture 15" descr="Broadway Community Garden 09-06-11 007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30" y="1475044"/>
            <a:ext cx="6096000" cy="4572000"/>
          </a:xfrm>
          <a:prstGeom prst="rect">
            <a:avLst/>
          </a:prstGeom>
        </p:spPr>
      </p:pic>
      <p:pic>
        <p:nvPicPr>
          <p:cNvPr id="17" name="Picture 16" descr="Broadway Community Garden 09-06-11 011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30" y="13716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IndyTilth NeighborWoods Tree Planting 05-14-11 00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18027" y="1473799"/>
            <a:ext cx="8518831" cy="4685029"/>
          </a:xfrm>
        </p:spPr>
      </p:pic>
      <p:pic>
        <p:nvPicPr>
          <p:cNvPr id="18" name="Picture 17" descr="AndrewKI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2" y="1343497"/>
            <a:ext cx="7607808" cy="5071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Tree planting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5" name="Picture 14" descr="IndyTilth NeighborWoods Tree Planting 05-14-11 03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58" y="1172415"/>
            <a:ext cx="4114800" cy="5486400"/>
          </a:xfrm>
          <a:prstGeom prst="rect">
            <a:avLst/>
          </a:prstGeom>
        </p:spPr>
      </p:pic>
      <p:pic>
        <p:nvPicPr>
          <p:cNvPr id="14" name="Picture 13" descr="IndyTilth NeighborWoods Tree Planting 05-14-11 02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5" y="1172415"/>
            <a:ext cx="4114800" cy="5486400"/>
          </a:xfrm>
          <a:prstGeom prst="rect">
            <a:avLst/>
          </a:prstGeom>
        </p:spPr>
      </p:pic>
      <p:pic>
        <p:nvPicPr>
          <p:cNvPr id="17" name="Picture 16" descr="IndyTilth NeighborWoods Tree Planting 05-14-11 06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56" y="1278455"/>
            <a:ext cx="6693408" cy="5020056"/>
          </a:xfrm>
          <a:prstGeom prst="rect">
            <a:avLst/>
          </a:prstGeom>
        </p:spPr>
      </p:pic>
      <p:pic>
        <p:nvPicPr>
          <p:cNvPr id="19" name="Picture 18" descr="CommunityplantingKIB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2" y="1278455"/>
            <a:ext cx="7544444" cy="53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Double 8 Foods Rain Garden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37" y="1720846"/>
            <a:ext cx="4708815" cy="4111683"/>
          </a:xfrm>
          <a:prstGeom prst="rect">
            <a:avLst/>
          </a:prstGeom>
        </p:spPr>
      </p:pic>
      <p:pic>
        <p:nvPicPr>
          <p:cNvPr id="18" name="Picture 17" descr=":rain garden pics:Sarah 056.jpg"/>
          <p:cNvPicPr/>
          <p:nvPr/>
        </p:nvPicPr>
        <p:blipFill>
          <a:blip r:embed="rId4"/>
          <a:srcRect b="24769"/>
          <a:stretch>
            <a:fillRect/>
          </a:stretch>
        </p:blipFill>
        <p:spPr bwMode="auto">
          <a:xfrm>
            <a:off x="807568" y="1452434"/>
            <a:ext cx="7447038" cy="4306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9" descr=":rain garden pics:Sarah 05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1073" y="1287154"/>
            <a:ext cx="6282051" cy="471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1" descr="Existing Site Pla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7154"/>
            <a:ext cx="4082703" cy="5283498"/>
          </a:xfrm>
          <a:prstGeom prst="rect">
            <a:avLst/>
          </a:prstGeom>
        </p:spPr>
      </p:pic>
      <p:pic>
        <p:nvPicPr>
          <p:cNvPr id="16" name="Picture 15" descr="D8FRG site plan 02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68" y="1313250"/>
            <a:ext cx="4045314" cy="5285232"/>
          </a:xfrm>
          <a:prstGeom prst="rect">
            <a:avLst/>
          </a:prstGeom>
        </p:spPr>
      </p:pic>
      <p:pic>
        <p:nvPicPr>
          <p:cNvPr id="14" name="Picture 13" descr="Site Section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81" y="1285420"/>
            <a:ext cx="4084043" cy="528523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l="-33681" t="-41530" r="-38569" b="-48501"/>
          <a:stretch/>
        </p:blipFill>
        <p:spPr>
          <a:xfrm>
            <a:off x="604968" y="-356256"/>
            <a:ext cx="8229600" cy="8793364"/>
          </a:xfrm>
        </p:spPr>
      </p:pic>
    </p:spTree>
    <p:extLst>
      <p:ext uri="{BB962C8B-B14F-4D97-AF65-F5344CB8AC3E}">
        <p14:creationId xmlns:p14="http://schemas.microsoft.com/office/powerpoint/2010/main" val="123165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LEED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Leadership in Energy &amp; Environmental 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2115065"/>
            <a:ext cx="2971800" cy="423811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evidence-based</a:t>
            </a:r>
          </a:p>
          <a:p>
            <a:pPr algn="l"/>
            <a:r>
              <a:rPr lang="en-US" sz="1800" dirty="0" smtClean="0"/>
              <a:t>  building science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best practices</a:t>
            </a:r>
          </a:p>
          <a:p>
            <a:pPr algn="l"/>
            <a:r>
              <a:rPr lang="en-US" sz="1800" dirty="0" smtClean="0"/>
              <a:t>  AIA, NAHB, FSC, etc.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consensus approval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industry, gov’t, advocates </a:t>
            </a:r>
            <a:endParaRPr lang="en-US" sz="2400" dirty="0" smtClean="0"/>
          </a:p>
          <a:p>
            <a:pPr algn="l"/>
            <a:endParaRPr lang="en-US" sz="1000" dirty="0"/>
          </a:p>
          <a:p>
            <a:pPr algn="l"/>
            <a:r>
              <a:rPr lang="en-US" sz="2400" dirty="0" smtClean="0"/>
              <a:t>evolving standard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3-year update cycle</a:t>
            </a:r>
            <a:endParaRPr lang="en-US" dirty="0"/>
          </a:p>
        </p:txBody>
      </p:sp>
      <p:pic>
        <p:nvPicPr>
          <p:cNvPr id="6146" name="Picture 2" descr="C:\Users\Tyson\Documents\Architectural Design &amp; Building\08  Green Building\USGBC\USGBC LEED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343400" cy="44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LEED-ND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LEED for Neighborhood Development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2046588"/>
            <a:ext cx="4648200" cy="423811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Smart Location &amp; Linkage</a:t>
            </a:r>
          </a:p>
          <a:p>
            <a:pPr algn="l"/>
            <a:r>
              <a:rPr lang="en-US" sz="1800" dirty="0" smtClean="0"/>
              <a:t>  greenfield vs. infill, transportation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Neighborhood Pattern &amp; Design</a:t>
            </a:r>
          </a:p>
          <a:p>
            <a:pPr algn="l"/>
            <a:r>
              <a:rPr lang="en-US" sz="1800" dirty="0" smtClean="0"/>
              <a:t>  place making, public space, goods &amp; servic</a:t>
            </a:r>
            <a:r>
              <a:rPr lang="en-US" sz="1800" dirty="0" smtClean="0"/>
              <a:t>es</a:t>
            </a:r>
            <a:endParaRPr lang="en-US" sz="1800" dirty="0" smtClean="0"/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Green Infrastructure &amp; Buildings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energy &amp; water</a:t>
            </a:r>
          </a:p>
          <a:p>
            <a:pPr algn="l"/>
            <a:endParaRPr lang="en-US" sz="1800" dirty="0" smtClean="0"/>
          </a:p>
          <a:p>
            <a:pPr algn="l"/>
            <a:endParaRPr lang="en-US" sz="1800" dirty="0"/>
          </a:p>
          <a:p>
            <a:pPr algn="l"/>
            <a:r>
              <a:rPr lang="en-US" sz="2400" i="1" dirty="0" smtClean="0"/>
              <a:t>A Citizen’s Guide to LEED-ND</a:t>
            </a:r>
            <a:endParaRPr lang="en-US" sz="2400" dirty="0"/>
          </a:p>
          <a:p>
            <a:pPr algn="l"/>
            <a:r>
              <a:rPr lang="en-US" sz="1800" dirty="0" smtClean="0"/>
              <a:t>  NRDC – Natural Resources Defense Council</a:t>
            </a:r>
            <a:endParaRPr lang="en-US" sz="2400" dirty="0" smtClean="0"/>
          </a:p>
        </p:txBody>
      </p:sp>
      <p:pic>
        <p:nvPicPr>
          <p:cNvPr id="7170" name="Picture 2" descr="C:\Users\Tyson\Documents\Architectural Design &amp; Building\08  Green Building\USGBC\LEED-ND\USGBC LEED-ND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46588"/>
            <a:ext cx="3200400" cy="418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8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LEED-ND in practice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Mapleton-Fall Creek Development Corporation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2139171"/>
            <a:ext cx="3733800" cy="423811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engagement tool</a:t>
            </a:r>
          </a:p>
          <a:p>
            <a:pPr algn="l"/>
            <a:r>
              <a:rPr lang="en-US" sz="1800" dirty="0" smtClean="0"/>
              <a:t>  board of directors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committees</a:t>
            </a:r>
            <a:endParaRPr lang="en-US" sz="1800" dirty="0" smtClean="0"/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yardstick</a:t>
            </a:r>
          </a:p>
          <a:p>
            <a:pPr algn="l"/>
            <a:r>
              <a:rPr lang="en-US" sz="1800" dirty="0" smtClean="0"/>
              <a:t>  internal improvement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August 2011 charrette</a:t>
            </a:r>
            <a:endParaRPr lang="en-US" sz="2400" dirty="0" smtClean="0"/>
          </a:p>
          <a:p>
            <a:pPr algn="l"/>
            <a:r>
              <a:rPr lang="en-US" sz="1800" dirty="0" smtClean="0"/>
              <a:t>  USGBC, LISC, NRDC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Agora Group, </a:t>
            </a:r>
            <a:r>
              <a:rPr lang="en-US" sz="1800" dirty="0" err="1" smtClean="0"/>
              <a:t>raimi</a:t>
            </a:r>
            <a:r>
              <a:rPr lang="en-US" sz="1800" dirty="0" smtClean="0"/>
              <a:t> + associates</a:t>
            </a:r>
            <a:endParaRPr lang="en-US" sz="1800" dirty="0" smtClean="0"/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certification?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wasn’t a priority, but…</a:t>
            </a:r>
            <a:endParaRPr lang="en-US" sz="24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66783"/>
            <a:ext cx="3657600" cy="458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3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LEED-ND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MFCDC August 2011 Charrette Scorecard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56" y="1828800"/>
            <a:ext cx="711517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05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LEED-ND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Certification Documentation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2148145"/>
            <a:ext cx="4419600" cy="4238110"/>
          </a:xfrm>
        </p:spPr>
        <p:txBody>
          <a:bodyPr>
            <a:noAutofit/>
          </a:bodyPr>
          <a:lstStyle/>
          <a:p>
            <a:pPr algn="l"/>
            <a:r>
              <a:rPr lang="en-US" sz="2400" dirty="0" err="1" smtClean="0"/>
              <a:t>IndyGo</a:t>
            </a:r>
            <a:r>
              <a:rPr lang="en-US" sz="2400" dirty="0" smtClean="0"/>
              <a:t> “sweet spot”</a:t>
            </a:r>
          </a:p>
          <a:p>
            <a:pPr algn="l"/>
            <a:r>
              <a:rPr lang="en-US" sz="1800" dirty="0" smtClean="0"/>
              <a:t>  key discovery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/>
              <a:t>r</a:t>
            </a:r>
            <a:r>
              <a:rPr lang="en-US" sz="2400" dirty="0" smtClean="0"/>
              <a:t>esidential </a:t>
            </a:r>
            <a:r>
              <a:rPr lang="en-US" sz="2400" dirty="0"/>
              <a:t>d</a:t>
            </a:r>
            <a:r>
              <a:rPr lang="en-US" sz="2400" dirty="0" smtClean="0"/>
              <a:t>ensity</a:t>
            </a:r>
          </a:p>
          <a:p>
            <a:pPr algn="l"/>
            <a:r>
              <a:rPr lang="en-US" sz="1800" dirty="0" smtClean="0"/>
              <a:t>  density supports transit &amp; retail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pursue senior housing projects</a:t>
            </a:r>
            <a:endParaRPr lang="en-US" sz="1800" dirty="0" smtClean="0"/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recommendations</a:t>
            </a:r>
            <a:endParaRPr lang="en-US" sz="2400" dirty="0" smtClean="0"/>
          </a:p>
          <a:p>
            <a:pPr algn="l"/>
            <a:r>
              <a:rPr lang="en-US" sz="1800" dirty="0" smtClean="0"/>
              <a:t>  </a:t>
            </a:r>
            <a:r>
              <a:rPr lang="en-US" sz="1800" dirty="0" smtClean="0"/>
              <a:t>market MFC as transportation “sweet spot”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continue to create diverse housing  mix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continue to create connectivity</a:t>
            </a:r>
          </a:p>
          <a:p>
            <a:pPr algn="l"/>
            <a:r>
              <a:rPr lang="en-US" sz="1800" dirty="0" smtClean="0"/>
              <a:t>  continue &amp; expand green building</a:t>
            </a:r>
            <a:endParaRPr lang="en-US" sz="1800" dirty="0" smtClean="0"/>
          </a:p>
        </p:txBody>
      </p:sp>
      <p:pic>
        <p:nvPicPr>
          <p:cNvPr id="9218" name="Picture 2" descr="C:\Users\Tyson\Documents\CED\- Indianapolis\MFC\MFCDC\MFCDC 2021 Strategic Planning\LEED-ND\LISC-NRDC Charrette 08-2011\Submittal Documentation\SLLc3\SLLc3 Map 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0" y="1981200"/>
            <a:ext cx="295835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 descr="DSCF38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6200000">
            <a:off x="1160759" y="2120342"/>
            <a:ext cx="6113259" cy="33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Our story…</a:t>
            </a:r>
            <a:endParaRPr lang="en-US" sz="3600" dirty="0"/>
          </a:p>
        </p:txBody>
      </p:sp>
      <p:pic>
        <p:nvPicPr>
          <p:cNvPr id="4" name="Content Placeholder 3" descr="1241 Broadway - 12-12-04 05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3" b="8643"/>
          <a:stretch>
            <a:fillRect/>
          </a:stretch>
        </p:blipFill>
        <p:spPr>
          <a:xfrm>
            <a:off x="457200" y="1719193"/>
            <a:ext cx="8229600" cy="4525963"/>
          </a:xfrm>
        </p:spPr>
      </p:pic>
      <p:pic>
        <p:nvPicPr>
          <p:cNvPr id="6" name="Picture 5" descr="move_in_0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8" y="1614218"/>
            <a:ext cx="7016984" cy="46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4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Community Development Corporations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aka “CDCs”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2115065"/>
            <a:ext cx="3276600" cy="423811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non-profits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community organizing</a:t>
            </a:r>
          </a:p>
          <a:p>
            <a:pPr algn="l"/>
            <a:endParaRPr lang="en-US" sz="1000" dirty="0"/>
          </a:p>
          <a:p>
            <a:pPr algn="l"/>
            <a:r>
              <a:rPr lang="en-US" sz="2400" dirty="0" smtClean="0"/>
              <a:t>development</a:t>
            </a:r>
          </a:p>
          <a:p>
            <a:pPr algn="l"/>
            <a:r>
              <a:rPr lang="en-US" sz="1800" dirty="0" smtClean="0"/>
              <a:t>  housing, commercial</a:t>
            </a:r>
            <a:endParaRPr lang="en-US" sz="2400" dirty="0" smtClean="0"/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supportive services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place making</a:t>
            </a:r>
            <a:endParaRPr lang="en-US" sz="2000" dirty="0" smtClean="0"/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leverage resources &amp; capital</a:t>
            </a: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8" y="1828801"/>
            <a:ext cx="4343400" cy="44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5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8" y="533400"/>
            <a:ext cx="8144391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Comprehensive Community Development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Asset-Based Community Development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2115065"/>
            <a:ext cx="3276600" cy="423811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dirty="0" smtClean="0"/>
              <a:t>bottom-up approach</a:t>
            </a:r>
          </a:p>
          <a:p>
            <a:pPr algn="l"/>
            <a:r>
              <a:rPr lang="en-US" sz="1800" dirty="0" smtClean="0"/>
              <a:t>  vs. top-down…</a:t>
            </a:r>
            <a:endParaRPr lang="en-US" sz="2000" dirty="0" smtClean="0"/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Quality of Life focus</a:t>
            </a:r>
          </a:p>
          <a:p>
            <a:pPr algn="l"/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1800" dirty="0" smtClean="0"/>
              <a:t>Great Indy Neighborhoods</a:t>
            </a:r>
            <a:endParaRPr lang="en-US" sz="2000" dirty="0" smtClean="0"/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Near Eastside</a:t>
            </a:r>
          </a:p>
          <a:p>
            <a:pPr algn="l"/>
            <a:r>
              <a:rPr lang="en-US" sz="1800" dirty="0" smtClean="0"/>
              <a:t>  Super Bowl Legacy Projects</a:t>
            </a:r>
          </a:p>
          <a:p>
            <a:pPr algn="l"/>
            <a:endParaRPr lang="en-US" sz="1000" dirty="0"/>
          </a:p>
          <a:p>
            <a:pPr algn="l"/>
            <a:r>
              <a:rPr lang="en-US" sz="2400" dirty="0" smtClean="0"/>
              <a:t>Mid-North QOLP</a:t>
            </a:r>
          </a:p>
          <a:p>
            <a:pPr algn="l"/>
            <a:r>
              <a:rPr lang="en-US" sz="1800" dirty="0" smtClean="0"/>
              <a:t>  www.midnorthplan.org</a:t>
            </a:r>
          </a:p>
          <a:p>
            <a:pPr algn="l"/>
            <a:endParaRPr lang="en-US" sz="1000" dirty="0"/>
          </a:p>
          <a:p>
            <a:pPr algn="l"/>
            <a:r>
              <a:rPr lang="en-US" sz="2400" dirty="0" smtClean="0"/>
              <a:t>www.abcdinstitute.org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2200"/>
            <a:ext cx="4343400" cy="324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4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Asset-Based Community Development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Quality of Life Planning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2115065"/>
            <a:ext cx="3200400" cy="423811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visioning</a:t>
            </a:r>
          </a:p>
          <a:p>
            <a:pPr algn="l"/>
            <a:r>
              <a:rPr lang="en-US" sz="1800" dirty="0" smtClean="0"/>
              <a:t>  what do you want to see?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action teams</a:t>
            </a:r>
          </a:p>
          <a:p>
            <a:pPr algn="l"/>
            <a:r>
              <a:rPr lang="en-US" sz="1800" dirty="0" smtClean="0"/>
              <a:t>  housing, education, safety, etc.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partners</a:t>
            </a:r>
          </a:p>
          <a:p>
            <a:pPr algn="l"/>
            <a:r>
              <a:rPr lang="en-US" sz="1800" dirty="0" smtClean="0"/>
              <a:t>  implementation capacity</a:t>
            </a:r>
          </a:p>
          <a:p>
            <a:pPr algn="l"/>
            <a:endParaRPr lang="en-US" sz="1000" dirty="0"/>
          </a:p>
          <a:p>
            <a:pPr algn="l"/>
            <a:r>
              <a:rPr lang="en-US" sz="2400" dirty="0" smtClean="0"/>
              <a:t>goals</a:t>
            </a:r>
            <a:endParaRPr lang="en-US" sz="1800" dirty="0" smtClean="0"/>
          </a:p>
          <a:p>
            <a:pPr algn="l"/>
            <a:r>
              <a:rPr lang="en-US" sz="1800" dirty="0" smtClean="0"/>
              <a:t>  </a:t>
            </a:r>
            <a:r>
              <a:rPr lang="en-US" sz="1800" dirty="0"/>
              <a:t>4</a:t>
            </a:r>
            <a:r>
              <a:rPr lang="en-US" sz="1800" dirty="0" smtClean="0"/>
              <a:t> month, 1-year, 3-year</a:t>
            </a:r>
            <a:endParaRPr lang="en-US" sz="2400" dirty="0" smtClean="0"/>
          </a:p>
        </p:txBody>
      </p:sp>
      <p:pic>
        <p:nvPicPr>
          <p:cNvPr id="2050" name="Picture 2" descr="C:\Users\Tyson\Documents\CED\- Indianapolis\MFC\MFC Photos\Loaves and Fishes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72" t="12592" r="31372" b="-12592"/>
          <a:stretch/>
        </p:blipFill>
        <p:spPr bwMode="auto">
          <a:xfrm>
            <a:off x="-1280161" y="1981200"/>
            <a:ext cx="5969203" cy="447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3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yson\Documents\CED\- Indianapolis\MFC\Broadway Area\Halloween in the 'hood\Halloween in the 'hood 2010 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r="-16563"/>
          <a:stretch/>
        </p:blipFill>
        <p:spPr bwMode="auto">
          <a:xfrm>
            <a:off x="4876800" y="3048000"/>
            <a:ext cx="4876801" cy="3657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Community Engagement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Halloween in the ‘Hood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Tyson\Documents\CED\- Indianapolis\MFC\Broadway Area\Halloween in the 'hood\Halloween in the 'hood 2008 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-4667"/>
          <a:stretch/>
        </p:blipFill>
        <p:spPr bwMode="auto">
          <a:xfrm>
            <a:off x="533400" y="1828800"/>
            <a:ext cx="5029200" cy="37719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600700"/>
            <a:ext cx="89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2008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586335"/>
            <a:ext cx="87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2010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6" name="Picture 4" descr="C:\Users\Tyson\Documents\CED\- Indianapolis\MFC\Broadway Area\Halloween in the 'hood\Halloween in the 'hood 2008 Invit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838199"/>
            <a:ext cx="2286000" cy="127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0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Tyson\Documents\CED\- Indianapolis\MFC\Broadway Area\Chip Happens 2010\Chip Happens 2010 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-16446" r="-12667" b="16446"/>
          <a:stretch/>
        </p:blipFill>
        <p:spPr bwMode="auto">
          <a:xfrm>
            <a:off x="4343400" y="778888"/>
            <a:ext cx="5029200" cy="37719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Community Engagement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“Chip Happens”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Tyson\Documents\CED\- Indianapolis\MFC\Broadway Area\Chip Happens 2010\Chip Happens 2010 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t="8421" r="-5288" b="-8421"/>
          <a:stretch/>
        </p:blipFill>
        <p:spPr bwMode="auto">
          <a:xfrm>
            <a:off x="182880" y="2728784"/>
            <a:ext cx="5120640" cy="38404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yson\Documents\CED\- Indianapolis\MFC\Broadway Area\Chip Happens 2010\Chip Happens 2010 023 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0" r="12500"/>
          <a:stretch/>
        </p:blipFill>
        <p:spPr bwMode="auto">
          <a:xfrm>
            <a:off x="5467865" y="3826064"/>
            <a:ext cx="3657600" cy="2743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43200" y="2267119"/>
            <a:ext cx="89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2010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Community Engagement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Broadway Area Neighbors Group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2115065"/>
            <a:ext cx="2971800" cy="423811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social connections</a:t>
            </a:r>
          </a:p>
          <a:p>
            <a:pPr algn="l"/>
            <a:r>
              <a:rPr lang="en-US" sz="1800" dirty="0" smtClean="0"/>
              <a:t>  “stay in your square” 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shared experiences</a:t>
            </a:r>
          </a:p>
          <a:p>
            <a:pPr algn="l"/>
            <a:r>
              <a:rPr lang="en-US" sz="1800" dirty="0" smtClean="0"/>
              <a:t>  blight, drugs, crime 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empowerment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solutions, not problems</a:t>
            </a:r>
            <a:endParaRPr lang="en-US" sz="2400" dirty="0" smtClean="0"/>
          </a:p>
          <a:p>
            <a:pPr algn="l"/>
            <a:r>
              <a:rPr lang="en-US" sz="2400" dirty="0" smtClean="0"/>
              <a:t>    BANG!</a:t>
            </a:r>
          </a:p>
          <a:p>
            <a:pPr algn="l"/>
            <a:endParaRPr lang="en-US" sz="1000" dirty="0"/>
          </a:p>
          <a:p>
            <a:pPr algn="l"/>
            <a:r>
              <a:rPr lang="en-US" sz="2400" dirty="0" smtClean="0"/>
              <a:t>builds trust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3" r="14583"/>
          <a:stretch/>
        </p:blipFill>
        <p:spPr>
          <a:xfrm>
            <a:off x="-152400" y="2133600"/>
            <a:ext cx="51206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209" y="533400"/>
            <a:ext cx="77724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Community Development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Broadway Area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2115065"/>
            <a:ext cx="2971800" cy="423811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public space</a:t>
            </a:r>
          </a:p>
          <a:p>
            <a:pPr algn="l"/>
            <a:r>
              <a:rPr lang="en-US" sz="1800" dirty="0" smtClean="0"/>
              <a:t>  litter cleanup, tree planting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acquisition &amp; rehab</a:t>
            </a:r>
          </a:p>
          <a:p>
            <a:pPr algn="l"/>
            <a:r>
              <a:rPr lang="en-US" sz="1800" dirty="0" smtClean="0"/>
              <a:t>  opportunistic, targeted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Double 8 Rain Garden</a:t>
            </a:r>
          </a:p>
          <a:p>
            <a:pPr algn="l"/>
            <a:r>
              <a:rPr lang="en-US" sz="1800" dirty="0" smtClean="0"/>
              <a:t>  beautification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education</a:t>
            </a:r>
          </a:p>
          <a:p>
            <a:pPr algn="l"/>
            <a:r>
              <a:rPr lang="en-US" sz="1800" dirty="0" smtClean="0"/>
              <a:t>  environment</a:t>
            </a:r>
            <a:endParaRPr lang="en-US" sz="1800" dirty="0" smtClean="0"/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/>
              <a:t>Broadway Community Garden</a:t>
            </a:r>
            <a:endParaRPr lang="en-US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5" y="2209800"/>
            <a:ext cx="4343400" cy="421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7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366</Words>
  <Application>Microsoft Office PowerPoint</Application>
  <PresentationFormat>On-screen Show (4:3)</PresentationFormat>
  <Paragraphs>146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Community engagement for social &amp; environmental justice</vt:lpstr>
      <vt:lpstr>Our story…</vt:lpstr>
      <vt:lpstr>Community Development Corporations aka “CDCs”</vt:lpstr>
      <vt:lpstr>Comprehensive Community Development Asset-Based Community Development</vt:lpstr>
      <vt:lpstr>Asset-Based Community Development Quality of Life Planning</vt:lpstr>
      <vt:lpstr>Community Engagement Halloween in the ‘Hood</vt:lpstr>
      <vt:lpstr>Community Engagement “Chip Happens”</vt:lpstr>
      <vt:lpstr>Community Engagement Broadway Area Neighbors Group</vt:lpstr>
      <vt:lpstr>Community Development Broadway Area</vt:lpstr>
      <vt:lpstr>Broadway Community Garden</vt:lpstr>
      <vt:lpstr>Tree planting</vt:lpstr>
      <vt:lpstr>Double 8 Foods Rain Garden</vt:lpstr>
      <vt:lpstr>LEED Leadership in Energy &amp; Environmental Design</vt:lpstr>
      <vt:lpstr>LEED-ND LEED for Neighborhood Development</vt:lpstr>
      <vt:lpstr>LEED-ND in practice Mapleton-Fall Creek Development Corporation</vt:lpstr>
      <vt:lpstr>LEED-ND MFCDC August 2011 Charrette Scorecard</vt:lpstr>
      <vt:lpstr>LEED-ND Certification Documentation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Tyson Domer</dc:creator>
  <cp:lastModifiedBy>Tyson Domer</cp:lastModifiedBy>
  <cp:revision>33</cp:revision>
  <dcterms:created xsi:type="dcterms:W3CDTF">2011-10-23T09:34:33Z</dcterms:created>
  <dcterms:modified xsi:type="dcterms:W3CDTF">2011-10-23T13:06:41Z</dcterms:modified>
</cp:coreProperties>
</file>