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1" r:id="rId2"/>
    <p:sldId id="367" r:id="rId3"/>
    <p:sldId id="284" r:id="rId4"/>
    <p:sldId id="366" r:id="rId5"/>
    <p:sldId id="259" r:id="rId6"/>
    <p:sldId id="260" r:id="rId7"/>
    <p:sldId id="261" r:id="rId8"/>
    <p:sldId id="312" r:id="rId9"/>
    <p:sldId id="333" r:id="rId10"/>
    <p:sldId id="265" r:id="rId11"/>
    <p:sldId id="286" r:id="rId12"/>
    <p:sldId id="371" r:id="rId13"/>
    <p:sldId id="368" r:id="rId14"/>
    <p:sldId id="369" r:id="rId15"/>
    <p:sldId id="370" r:id="rId16"/>
    <p:sldId id="362" r:id="rId17"/>
    <p:sldId id="356" r:id="rId18"/>
    <p:sldId id="357" r:id="rId19"/>
    <p:sldId id="358" r:id="rId20"/>
    <p:sldId id="359" r:id="rId21"/>
    <p:sldId id="361" r:id="rId22"/>
    <p:sldId id="363" r:id="rId23"/>
    <p:sldId id="364" r:id="rId24"/>
    <p:sldId id="337" r:id="rId25"/>
    <p:sldId id="373" r:id="rId26"/>
    <p:sldId id="285" r:id="rId27"/>
  </p:sldIdLst>
  <p:sldSz cx="9144000" cy="6858000" type="letter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10" autoAdjust="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EB45-0A29-4E25-B332-2AAC2B15761C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65C92-BD38-423C-9292-F0339191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E53448-807B-44F3-A851-7CC3F9630E06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228BBEF-1A4E-41F0-925E-0D7C1B45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BBEF-1A4E-41F0-925E-0D7C1B45B2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D596-452A-479A-8873-AF7FC8994A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D792-5A1B-4AA0-A5D8-8D21CC59FE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com/camden/index.ssf/2014/10/camden_pricerite_first_grocery_store_to_open_in_the_city_in_decades.html" TargetMode="External"/><Relationship Id="rId2" Type="http://schemas.openxmlformats.org/officeDocument/2006/relationships/hyperlink" Target="http://www.bedstuyfreshandlocal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yc.gov/html/doh/html/living/greencarts.shtml" TargetMode="External"/><Relationship Id="rId4" Type="http://schemas.openxmlformats.org/officeDocument/2006/relationships/hyperlink" Target="http://archive.thetowntalk.com/article/20140506/NEWS01/140506002/Sterling-Farms-close-flagship-store-Marrero-plans-open-stores-Alexandria-Atlan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edstuyfreshandlocal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_Moore\Desktop\Justin\urbanpatch\uplogo_2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10934"/>
            <a:ext cx="6553200" cy="2544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37" y="47864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ozuka Gothic Pro EL" pitchFamily="34" charset="-128"/>
                <a:ea typeface="Kozuka Gothic Pro EL" pitchFamily="34" charset="-128"/>
              </a:rPr>
              <a:t>Joyce L. Moore, Co-Founder / Project Manager</a:t>
            </a:r>
            <a:endParaRPr lang="en-US" sz="2000" dirty="0"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7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Kozuka Gothic Pro EL" pitchFamily="34" charset="-128"/>
                <a:ea typeface="Kozuka Gothic Pro EL" pitchFamily="34" charset="-128"/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Kozuka Gothic Pro EL" pitchFamily="34" charset="-128"/>
                <a:ea typeface="Kozuka Gothic Pro EL" pitchFamily="34" charset="-128"/>
              </a:rPr>
              <a:t>OASI</a:t>
            </a:r>
            <a:r>
              <a:rPr lang="en-US" sz="2000" b="1" dirty="0">
                <a:solidFill>
                  <a:srgbClr val="FF0000"/>
                </a:solidFill>
                <a:latin typeface="Kozuka Gothic Pro EL" pitchFamily="34" charset="-128"/>
                <a:ea typeface="Kozuka Gothic Pro EL" pitchFamily="34" charset="-128"/>
              </a:rPr>
              <a:t>$-</a:t>
            </a:r>
            <a:r>
              <a:rPr lang="en-US" sz="2000" dirty="0">
                <a:latin typeface="Kozuka Gothic Pro EL" pitchFamily="34" charset="-128"/>
                <a:ea typeface="Kozuka Gothic Pro EL" pitchFamily="34" charset="-128"/>
              </a:rPr>
              <a:t>The Food Access Project</a:t>
            </a:r>
            <a:r>
              <a:rPr lang="en-US" sz="2000" dirty="0">
                <a:solidFill>
                  <a:srgbClr val="008000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</a:p>
          <a:p>
            <a:pPr algn="ctr"/>
            <a:r>
              <a:rPr lang="en-US" sz="2000" dirty="0" smtClean="0"/>
              <a:t>"</a:t>
            </a:r>
            <a:r>
              <a:rPr lang="en-US" sz="2000" dirty="0"/>
              <a:t>Oasis is a citizen-led initiative to address the lack of affordable </a:t>
            </a:r>
            <a:endParaRPr lang="en-US" sz="2000" dirty="0" smtClean="0"/>
          </a:p>
          <a:p>
            <a:pPr algn="ctr"/>
            <a:r>
              <a:rPr lang="en-US" sz="2000" dirty="0" smtClean="0"/>
              <a:t>quality </a:t>
            </a:r>
            <a:r>
              <a:rPr lang="en-US" sz="2000" dirty="0"/>
              <a:t>and fresh food in our neighborhood."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75" y="274125"/>
            <a:ext cx="89223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MAPLETON FALL CREEK NEIGHBORHOOD AREA </a:t>
            </a:r>
            <a:endParaRPr lang="en-US" sz="1600" dirty="0"/>
          </a:p>
          <a:p>
            <a:pPr algn="ctr"/>
            <a:r>
              <a:rPr lang="en-US" sz="1600" b="1" dirty="0"/>
              <a:t>July 28, 2015 </a:t>
            </a:r>
            <a:endParaRPr lang="en-US" sz="1600" dirty="0"/>
          </a:p>
          <a:p>
            <a:pPr algn="ctr"/>
            <a:r>
              <a:rPr lang="en-US" sz="3200" b="1" dirty="0"/>
              <a:t>OPERATION S.A.F.E. </a:t>
            </a:r>
            <a:endParaRPr lang="en-US" sz="3200" dirty="0"/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SUSTAINABLE </a:t>
            </a:r>
            <a:r>
              <a:rPr lang="en-US" sz="3200" b="1" dirty="0">
                <a:solidFill>
                  <a:srgbClr val="00B050"/>
                </a:solidFill>
              </a:rPr>
              <a:t>ACCESS TO FOOD FOR </a:t>
            </a:r>
            <a:r>
              <a:rPr lang="en-US" sz="3200" b="1" dirty="0" smtClean="0">
                <a:solidFill>
                  <a:srgbClr val="00B050"/>
                </a:solidFill>
              </a:rPr>
              <a:t>EVERYONE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小塚ゴシック Pro R"/>
                <a:ea typeface="小塚ゴシック Pro R"/>
                <a:cs typeface="小塚ゴシック Pro R"/>
              </a:rPr>
              <a:t>P</a:t>
            </a:r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hase 1: a geographically</a:t>
            </a:r>
            <a:r>
              <a:rPr lang="en-US" sz="2800" dirty="0">
                <a:latin typeface="小塚ゴシック Pro R"/>
                <a:ea typeface="小塚ゴシック Pro R"/>
                <a:cs typeface="小塚ゴシック Pro R"/>
              </a:rPr>
              <a:t>-targeted </a:t>
            </a:r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approach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pic>
        <p:nvPicPr>
          <p:cNvPr id="8" name="Picture 7" descr="urbanpatchareamap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9144001" cy="5053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Generally located along the 30</a:t>
            </a:r>
            <a:r>
              <a:rPr lang="en-US" sz="2000" baseline="30000" dirty="0" smtClean="0">
                <a:latin typeface="小塚ゴシック Pro R"/>
                <a:ea typeface="小塚ゴシック Pro R"/>
                <a:cs typeface="小塚ゴシック Pro R"/>
              </a:rPr>
              <a:t>th</a:t>
            </a:r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 Street Corridor with nearby existing community assets (schools, museums, etc.)</a:t>
            </a:r>
            <a:endParaRPr lang="en-US" sz="2000" dirty="0">
              <a:latin typeface="小塚ゴシック Pro R"/>
              <a:ea typeface="小塚ゴシック Pro R"/>
              <a:cs typeface="小塚ゴシック Pro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Phase 1: projects are within walking distance 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pic>
        <p:nvPicPr>
          <p:cNvPr id="8" name="Picture 7" descr="urbanpatchareamap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00"/>
            <a:ext cx="91440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ce\Desktop\OASI$\oasis_11x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3980"/>
            <a:ext cx="6753225" cy="64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and in place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92332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Eggs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6" y="1600200"/>
            <a:ext cx="80429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Food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01000" cy="4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83692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b="1" dirty="0" smtClean="0"/>
              <a:t>Market </a:t>
            </a:r>
            <a:r>
              <a:rPr lang="en-US" b="1" dirty="0"/>
              <a:t>study: information we need to make a sustainable 'oasis' in the </a:t>
            </a:r>
            <a:r>
              <a:rPr lang="en-US" b="1" dirty="0" smtClean="0"/>
              <a:t>neighborhood and maybe in the process we can </a:t>
            </a:r>
            <a:r>
              <a:rPr lang="en-US" b="1" dirty="0" smtClean="0"/>
              <a:t>also -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Bring </a:t>
            </a:r>
            <a:r>
              <a:rPr lang="en-US" dirty="0"/>
              <a:t>back jobs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Bring back engagement of </a:t>
            </a:r>
            <a:r>
              <a:rPr lang="en-US" dirty="0" smtClean="0"/>
              <a:t>residents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Encourage </a:t>
            </a:r>
            <a:r>
              <a:rPr lang="en-US" dirty="0"/>
              <a:t>business ownership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I. Market study: information we need to make a sustainable 'oasis' in the neighborhood </a:t>
            </a:r>
            <a:endParaRPr lang="en-US" b="1" dirty="0" smtClean="0"/>
          </a:p>
          <a:p>
            <a:pPr lvl="1"/>
            <a:r>
              <a:rPr lang="en-US" b="1" dirty="0" smtClean="0"/>
              <a:t>The CDC has done mapping</a:t>
            </a:r>
            <a:r>
              <a:rPr lang="en-US" b="1" dirty="0"/>
              <a:t>, </a:t>
            </a:r>
            <a:r>
              <a:rPr lang="en-US" b="1" dirty="0" smtClean="0"/>
              <a:t>population and location studies and projections, etc.</a:t>
            </a:r>
          </a:p>
          <a:p>
            <a:pPr lvl="2"/>
            <a:r>
              <a:rPr lang="en-US" b="1" dirty="0" smtClean="0"/>
              <a:t>We need to get engaged </a:t>
            </a:r>
            <a:r>
              <a:rPr lang="en-US" b="1" dirty="0" smtClean="0"/>
              <a:t>so we</a:t>
            </a:r>
            <a:r>
              <a:rPr lang="en-US" b="1" dirty="0" smtClean="0"/>
              <a:t> </a:t>
            </a:r>
            <a:r>
              <a:rPr lang="en-US" b="1" dirty="0" smtClean="0"/>
              <a:t>have say of what is already in place and work to help make happen.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05099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Some Options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Pogue’s Run Grocery – Co-Op:</a:t>
            </a:r>
            <a:endParaRPr lang="en-US" dirty="0"/>
          </a:p>
          <a:p>
            <a:r>
              <a:rPr lang="en-US" dirty="0" smtClean="0"/>
              <a:t>Bed-</a:t>
            </a:r>
            <a:r>
              <a:rPr lang="en-US" dirty="0" err="1" smtClean="0"/>
              <a:t>Stuy</a:t>
            </a:r>
            <a:r>
              <a:rPr lang="en-US" dirty="0" smtClean="0"/>
              <a:t> Fresh</a:t>
            </a:r>
            <a:r>
              <a:rPr lang="en-US" dirty="0"/>
              <a:t>: 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www.bedstuyfreshandlocal.net/</a:t>
            </a:r>
            <a:endParaRPr lang="en-US" dirty="0" smtClean="0"/>
          </a:p>
          <a:p>
            <a:r>
              <a:rPr lang="en-US" dirty="0" smtClean="0"/>
              <a:t>Shop-Rite:</a:t>
            </a:r>
          </a:p>
          <a:p>
            <a:pPr marL="400050" lvl="1" indent="0"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://www.nj.com/camden/index.ssf/2014/10/camden_pricerite_first_grocery_store_to_open_in_the_city_in_decades.html</a:t>
            </a:r>
            <a:endParaRPr lang="en-US" dirty="0"/>
          </a:p>
          <a:p>
            <a:r>
              <a:rPr lang="en-US" dirty="0" smtClean="0"/>
              <a:t>Sterling Farms: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://archive.thetowntalk.com/article/20140506/NEWS01/140506002/Sterling-Farms-close-flagship-store-Marrero-plans-open-stores-Alexandria-Atlanta</a:t>
            </a:r>
            <a:endParaRPr lang="en-US" dirty="0"/>
          </a:p>
          <a:p>
            <a:r>
              <a:rPr lang="en-US" dirty="0"/>
              <a:t>NYC G</a:t>
            </a:r>
            <a:r>
              <a:rPr lang="en-US" dirty="0" smtClean="0"/>
              <a:t>reen Cart: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://www.nyc.gov/html/doh/html/living/greencarts.shtml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Video – IOBY </a:t>
            </a:r>
            <a:r>
              <a:rPr lang="en-US" sz="2600" b="1" dirty="0" smtClean="0">
                <a:solidFill>
                  <a:srgbClr val="FF0000"/>
                </a:solidFill>
              </a:rPr>
              <a:t>(4 </a:t>
            </a:r>
            <a:r>
              <a:rPr lang="en-US" sz="2600" b="1" dirty="0">
                <a:solidFill>
                  <a:srgbClr val="FF0000"/>
                </a:solidFill>
              </a:rPr>
              <a:t>Minutes)</a:t>
            </a:r>
          </a:p>
          <a:p>
            <a:pPr lvl="0"/>
            <a:r>
              <a:rPr lang="en-US" dirty="0"/>
              <a:t>Welcome and Introductions  - E. Joyce Moore</a:t>
            </a:r>
          </a:p>
          <a:p>
            <a:pPr lvl="1"/>
            <a:r>
              <a:rPr lang="en-US" dirty="0"/>
              <a:t>Room Introductions </a:t>
            </a:r>
            <a:r>
              <a:rPr lang="en-US" b="1" dirty="0">
                <a:solidFill>
                  <a:srgbClr val="FF0000"/>
                </a:solidFill>
              </a:rPr>
              <a:t>(10 minutes ?)</a:t>
            </a:r>
          </a:p>
          <a:p>
            <a:pPr lvl="1"/>
            <a:r>
              <a:rPr lang="en-US" dirty="0"/>
              <a:t>Community Organizer - Joyce L.  Moore, Co-Founder of Urban Patch </a:t>
            </a:r>
            <a:r>
              <a:rPr lang="en-US" b="1" dirty="0">
                <a:solidFill>
                  <a:srgbClr val="FF0000"/>
                </a:solidFill>
              </a:rPr>
              <a:t>(15 minutes)</a:t>
            </a:r>
          </a:p>
          <a:p>
            <a:pPr lvl="2"/>
            <a:r>
              <a:rPr lang="en-US" dirty="0"/>
              <a:t>The Plan – "Oasis is a citizen-led initiative to address the lack of affordable quality and fresh food in our neighborhood."</a:t>
            </a:r>
            <a:endParaRPr lang="en-US" sz="3200" dirty="0"/>
          </a:p>
          <a:p>
            <a:pPr lvl="2"/>
            <a:r>
              <a:rPr lang="en-US" dirty="0"/>
              <a:t>Farmer – Mathew Easley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Minutes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lvl="3"/>
            <a:r>
              <a:rPr lang="en-US" dirty="0"/>
              <a:t>Local Farmers  as a resource</a:t>
            </a:r>
          </a:p>
          <a:p>
            <a:pPr lvl="3"/>
            <a:r>
              <a:rPr lang="en-US" dirty="0"/>
              <a:t>Maximizing urban community gardens for food production </a:t>
            </a:r>
          </a:p>
          <a:p>
            <a:pPr lvl="3"/>
            <a:r>
              <a:rPr lang="en-US" dirty="0"/>
              <a:t>Market Link – for food purchase EBT cards /  360 Access Cards 5/3</a:t>
            </a:r>
            <a:r>
              <a:rPr lang="en-US" baseline="30000" dirty="0"/>
              <a:t>rd</a:t>
            </a:r>
            <a:r>
              <a:rPr lang="en-US" dirty="0"/>
              <a:t> Bank</a:t>
            </a:r>
          </a:p>
          <a:p>
            <a:pPr lvl="0"/>
            <a:r>
              <a:rPr lang="en-US" dirty="0" smtClean="0"/>
              <a:t>Small </a:t>
            </a:r>
            <a:r>
              <a:rPr lang="en-US" dirty="0"/>
              <a:t>selection committee has been formed to get this started and coordinate efforts in the MFC community.  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communities are welcomed to attend so they may </a:t>
            </a:r>
            <a:r>
              <a:rPr lang="en-US" dirty="0" smtClean="0"/>
              <a:t>glean </a:t>
            </a:r>
            <a:r>
              <a:rPr lang="en-US" dirty="0"/>
              <a:t>info for their efforts in their communities as well. </a:t>
            </a:r>
          </a:p>
          <a:p>
            <a:r>
              <a:rPr lang="en-US" dirty="0"/>
              <a:t>Input from </a:t>
            </a:r>
            <a:r>
              <a:rPr lang="en-US" dirty="0" smtClean="0"/>
              <a:t>Community / Neighborhood Stakeholders  </a:t>
            </a:r>
            <a:r>
              <a:rPr lang="en-US" dirty="0" smtClean="0">
                <a:solidFill>
                  <a:srgbClr val="FF0000"/>
                </a:solidFill>
              </a:rPr>
              <a:t>(25 minutes)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Final </a:t>
            </a:r>
            <a:r>
              <a:rPr lang="en-US" dirty="0" smtClean="0"/>
              <a:t>Comments and Remarks </a:t>
            </a:r>
            <a:r>
              <a:rPr lang="en-US" dirty="0" smtClean="0">
                <a:solidFill>
                  <a:srgbClr val="FF0000"/>
                </a:solidFill>
              </a:rPr>
              <a:t>(8 minutes)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Tonight’s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Bed-</a:t>
            </a:r>
            <a:r>
              <a:rPr lang="en-US" sz="2400" dirty="0" err="1" smtClean="0"/>
              <a:t>Stuy</a:t>
            </a:r>
            <a:r>
              <a:rPr lang="en-US" sz="2400" dirty="0" smtClean="0"/>
              <a:t> Fresh Local:</a:t>
            </a:r>
            <a:r>
              <a:rPr lang="en-US" sz="2400" dirty="0"/>
              <a:t> </a:t>
            </a:r>
            <a:r>
              <a:rPr lang="en-US" sz="2400" u="sng" dirty="0">
                <a:hlinkClick r:id="rId2"/>
              </a:rPr>
              <a:t>http://www.bedstuyfreshandlocal.net/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 descr="C:\Users\Joyce\Desktop\Bed-sty Fresh and Loc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943600" cy="56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32004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Sterling </a:t>
            </a:r>
            <a:r>
              <a:rPr lang="en-US" dirty="0" smtClean="0"/>
              <a:t>Farms </a:t>
            </a:r>
          </a:p>
          <a:p>
            <a:r>
              <a:rPr lang="en-US" dirty="0" smtClean="0"/>
              <a:t>Shop-Rite</a:t>
            </a:r>
            <a:endParaRPr lang="en-US" dirty="0"/>
          </a:p>
          <a:p>
            <a:pPr marL="342900" lvl="2" indent="-342900"/>
            <a:r>
              <a:rPr lang="en-US" sz="3200" dirty="0" smtClean="0"/>
              <a:t>Shop-Rite</a:t>
            </a:r>
          </a:p>
          <a:p>
            <a:pPr marL="342900" lvl="2" indent="-342900"/>
            <a:r>
              <a:rPr lang="en-US" sz="3200" dirty="0" err="1" smtClean="0"/>
              <a:t>Sav</a:t>
            </a:r>
            <a:r>
              <a:rPr lang="en-US" sz="3200" dirty="0" smtClean="0"/>
              <a:t>-a-Lot </a:t>
            </a:r>
          </a:p>
          <a:p>
            <a:pPr marL="342900" lvl="2" indent="-342900"/>
            <a:r>
              <a:rPr lang="en-US" sz="3200" dirty="0" smtClean="0"/>
              <a:t>Aldi</a:t>
            </a:r>
            <a:r>
              <a:rPr lang="en-US" sz="3200" dirty="0"/>
              <a:t>, </a:t>
            </a:r>
            <a:endParaRPr lang="en-US" sz="3200" dirty="0" smtClean="0"/>
          </a:p>
          <a:p>
            <a:pPr marL="342900" lvl="2" indent="-342900"/>
            <a:r>
              <a:rPr lang="en-US" sz="3200" dirty="0" smtClean="0"/>
              <a:t>IGA</a:t>
            </a:r>
          </a:p>
          <a:p>
            <a:pPr marL="342900" lvl="2" indent="-342900"/>
            <a:r>
              <a:rPr lang="en-US" sz="3200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70" y="457200"/>
            <a:ext cx="171759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45" y="2628900"/>
            <a:ext cx="3792851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45" y="3886200"/>
            <a:ext cx="3340100" cy="2228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95" y="457200"/>
            <a:ext cx="3606307" cy="20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4100" b="1" dirty="0"/>
              <a:t>III. </a:t>
            </a:r>
            <a:r>
              <a:rPr lang="en-US" sz="4100" b="1" dirty="0" smtClean="0"/>
              <a:t>What </a:t>
            </a:r>
            <a:r>
              <a:rPr lang="en-US" sz="4100" b="1" dirty="0"/>
              <a:t>do we do now and how do we plan for a sustainable long-term solution. </a:t>
            </a:r>
            <a:endParaRPr lang="en-US" sz="4100" b="1" dirty="0" smtClean="0"/>
          </a:p>
          <a:p>
            <a:pPr lvl="1"/>
            <a:r>
              <a:rPr lang="en-US" dirty="0" smtClean="0"/>
              <a:t>Green Carts</a:t>
            </a:r>
          </a:p>
          <a:p>
            <a:pPr lvl="1"/>
            <a:r>
              <a:rPr lang="en-US" dirty="0"/>
              <a:t>Bodegas 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S</a:t>
            </a:r>
            <a:r>
              <a:rPr lang="en-US" dirty="0" smtClean="0"/>
              <a:t>ites </a:t>
            </a:r>
          </a:p>
          <a:p>
            <a:pPr lvl="2"/>
            <a:r>
              <a:rPr lang="en-US" dirty="0" smtClean="0"/>
              <a:t>CDC </a:t>
            </a:r>
            <a:r>
              <a:rPr lang="en-US" dirty="0"/>
              <a:t>site Central and Fall Creek?, </a:t>
            </a:r>
            <a:endParaRPr lang="en-US" dirty="0" smtClean="0"/>
          </a:p>
          <a:p>
            <a:pPr lvl="2"/>
            <a:r>
              <a:rPr lang="en-US" dirty="0" smtClean="0"/>
              <a:t>Fairgrounds Fairfield </a:t>
            </a:r>
            <a:r>
              <a:rPr lang="en-US" dirty="0"/>
              <a:t>and </a:t>
            </a:r>
            <a:r>
              <a:rPr lang="en-US" dirty="0" err="1"/>
              <a:t>Monon</a:t>
            </a:r>
            <a:r>
              <a:rPr lang="en-US" dirty="0"/>
              <a:t> Site? </a:t>
            </a:r>
            <a:endParaRPr lang="en-US" dirty="0" smtClean="0"/>
          </a:p>
          <a:p>
            <a:pPr lvl="2"/>
            <a:r>
              <a:rPr lang="en-US" dirty="0" smtClean="0"/>
              <a:t>Existing </a:t>
            </a:r>
            <a:r>
              <a:rPr lang="en-US" dirty="0"/>
              <a:t>Double 8 site?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F</a:t>
            </a:r>
            <a:r>
              <a:rPr lang="en-US" dirty="0" smtClean="0"/>
              <a:t>armers </a:t>
            </a:r>
            <a:r>
              <a:rPr lang="en-US" dirty="0"/>
              <a:t>M</a:t>
            </a:r>
            <a:r>
              <a:rPr lang="en-US" dirty="0" smtClean="0"/>
              <a:t>arkets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Get an affordable grocery store </a:t>
            </a:r>
            <a:r>
              <a:rPr lang="en-US" dirty="0"/>
              <a:t>(independent grocer?) to locate in the neighborhood? </a:t>
            </a:r>
            <a:endParaRPr lang="en-US" dirty="0" smtClean="0"/>
          </a:p>
          <a:p>
            <a:pPr lvl="2"/>
            <a:r>
              <a:rPr lang="en-US" dirty="0" smtClean="0"/>
              <a:t>Shop-Rite, </a:t>
            </a:r>
            <a:r>
              <a:rPr lang="en-US" dirty="0" err="1" smtClean="0"/>
              <a:t>Sav</a:t>
            </a:r>
            <a:r>
              <a:rPr lang="en-US" dirty="0" smtClean="0"/>
              <a:t>-a-Lot, Aldi, IGA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dirty="0"/>
              <a:t>IV. Next steps - and comments -- </a:t>
            </a:r>
            <a:r>
              <a:rPr lang="en-US" b="1" dirty="0" smtClean="0"/>
              <a:t>Form a neighborhood Food Access </a:t>
            </a:r>
            <a:r>
              <a:rPr lang="en-US" b="1" dirty="0"/>
              <a:t>A</a:t>
            </a:r>
            <a:r>
              <a:rPr lang="en-US" b="1" dirty="0" smtClean="0"/>
              <a:t>dvisory </a:t>
            </a:r>
            <a:r>
              <a:rPr lang="en-US" b="1" dirty="0"/>
              <a:t>G</a:t>
            </a:r>
            <a:r>
              <a:rPr lang="en-US" b="1" dirty="0" smtClean="0"/>
              <a:t>roup? </a:t>
            </a:r>
          </a:p>
          <a:p>
            <a:pPr lvl="1"/>
            <a:r>
              <a:rPr lang="en-US" dirty="0" smtClean="0"/>
              <a:t>CDC</a:t>
            </a:r>
            <a:r>
              <a:rPr lang="en-US" dirty="0"/>
              <a:t>, City economic development (tax incentives, etc.?), neighborhood associations, Indy Food </a:t>
            </a:r>
            <a:r>
              <a:rPr lang="en-US" dirty="0" smtClean="0"/>
              <a:t>City Council</a:t>
            </a:r>
            <a:r>
              <a:rPr lang="en-US" dirty="0"/>
              <a:t>, State </a:t>
            </a:r>
            <a:r>
              <a:rPr lang="en-US" dirty="0" smtClean="0"/>
              <a:t>Officials, IN Fairgrounds,  Purdue Extension</a:t>
            </a:r>
            <a:endParaRPr lang="en-US" dirty="0"/>
          </a:p>
          <a:p>
            <a:pPr lvl="1"/>
            <a:r>
              <a:rPr lang="en-US" dirty="0"/>
              <a:t>Outreach to grocery store chains, real estate developers who do retail projects, </a:t>
            </a:r>
            <a:r>
              <a:rPr lang="en-US" dirty="0" smtClean="0"/>
              <a:t>what is already in the works, etc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SWOT </a:t>
            </a:r>
            <a:r>
              <a:rPr lang="en-US" dirty="0"/>
              <a:t>analysis, market study, case studies </a:t>
            </a:r>
            <a:r>
              <a:rPr lang="en-US" dirty="0" smtClean="0"/>
              <a:t>necessary </a:t>
            </a:r>
            <a:r>
              <a:rPr lang="en-US" dirty="0"/>
              <a:t>research </a:t>
            </a:r>
            <a:r>
              <a:rPr lang="en-US" dirty="0" smtClean="0"/>
              <a:t>for what to </a:t>
            </a:r>
            <a:r>
              <a:rPr lang="en-US" dirty="0"/>
              <a:t>do next.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6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Park Garden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小塚ゴシック Pro R"/>
                <a:ea typeface="小塚ゴシック Pro R"/>
                <a:cs typeface="小塚ゴシック Pro R"/>
              </a:rPr>
              <a:t>S</a:t>
            </a:r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ocial media campaign raised over $1300 in 3 weeks using </a:t>
            </a:r>
            <a:r>
              <a:rPr lang="en-US" sz="2000" dirty="0" err="1" smtClean="0">
                <a:latin typeface="小塚ゴシック Pro R"/>
                <a:ea typeface="小塚ゴシック Pro R"/>
                <a:cs typeface="小塚ゴシック Pro R"/>
              </a:rPr>
              <a:t>ioby.org</a:t>
            </a:r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 </a:t>
            </a:r>
            <a:endParaRPr lang="en-US" sz="20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pic>
        <p:nvPicPr>
          <p:cNvPr id="2" name="Picture 1" descr="IOBY Park Garde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9600"/>
            <a:ext cx="9144001" cy="53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Advisory Food Access Team -  Pass Around Team Sign-Up Sheets </a:t>
            </a:r>
          </a:p>
          <a:p>
            <a:pPr lvl="1"/>
            <a:r>
              <a:rPr lang="en-US" dirty="0" smtClean="0"/>
              <a:t>Create a grassroots team model that can be easily duplicated in other impacted neighborhoods </a:t>
            </a:r>
          </a:p>
          <a:p>
            <a:pPr lvl="0"/>
            <a:r>
              <a:rPr lang="en-US" dirty="0" smtClean="0"/>
              <a:t>Small </a:t>
            </a:r>
            <a:r>
              <a:rPr lang="en-US" dirty="0"/>
              <a:t>selection committee </a:t>
            </a:r>
            <a:r>
              <a:rPr lang="en-US" dirty="0" smtClean="0"/>
              <a:t>to be formed </a:t>
            </a:r>
            <a:r>
              <a:rPr lang="en-US" dirty="0"/>
              <a:t>to get </a:t>
            </a:r>
            <a:r>
              <a:rPr lang="en-US" dirty="0" smtClean="0"/>
              <a:t>started </a:t>
            </a:r>
            <a:r>
              <a:rPr lang="en-US" dirty="0"/>
              <a:t>and coordinate efforts in the MFC community.   </a:t>
            </a:r>
            <a:endParaRPr lang="en-US" dirty="0" smtClean="0"/>
          </a:p>
          <a:p>
            <a:pPr lvl="1"/>
            <a:r>
              <a:rPr lang="en-US" dirty="0" smtClean="0"/>
              <a:t>Other communities are welcomed to attend and participate so they may glean from our efforts for their communities as well. </a:t>
            </a:r>
          </a:p>
          <a:p>
            <a:r>
              <a:rPr lang="en-US" dirty="0" smtClean="0"/>
              <a:t>Input </a:t>
            </a:r>
            <a:r>
              <a:rPr lang="en-US" dirty="0"/>
              <a:t>from </a:t>
            </a:r>
            <a:r>
              <a:rPr lang="en-US" dirty="0" smtClean="0"/>
              <a:t>Community / Neighborhood Stakeholders  </a:t>
            </a:r>
            <a:r>
              <a:rPr lang="en-US" dirty="0" smtClean="0">
                <a:solidFill>
                  <a:srgbClr val="FF0000"/>
                </a:solidFill>
              </a:rPr>
              <a:t>(25 minutes)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Final </a:t>
            </a:r>
            <a:r>
              <a:rPr lang="en-US" dirty="0" smtClean="0"/>
              <a:t>Comments and Remarks </a:t>
            </a:r>
            <a:r>
              <a:rPr lang="en-US" dirty="0" smtClean="0">
                <a:solidFill>
                  <a:srgbClr val="FF0000"/>
                </a:solidFill>
              </a:rPr>
              <a:t>(8 minutes)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Tonight’s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5-02 16.02.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005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Visit us at:</a:t>
            </a:r>
          </a:p>
          <a:p>
            <a:pPr algn="ctr"/>
            <a:endParaRPr lang="en-US" sz="2800" dirty="0" smtClean="0">
              <a:latin typeface="小塚ゴシック Pro R"/>
              <a:ea typeface="小塚ゴシック Pro R"/>
              <a:cs typeface="小塚ゴシック Pro R"/>
            </a:endParaRPr>
          </a:p>
          <a:p>
            <a:pPr algn="ctr"/>
            <a:r>
              <a:rPr lang="en-US" sz="2800" dirty="0" err="1" smtClean="0">
                <a:latin typeface="小塚ゴシック Pro R"/>
                <a:ea typeface="小塚ゴシック Pro R"/>
                <a:cs typeface="小塚ゴシック Pro R"/>
              </a:rPr>
              <a:t>urbanpatch.org</a:t>
            </a:r>
            <a:endParaRPr lang="en-US" sz="2800" dirty="0" smtClean="0">
              <a:latin typeface="小塚ゴシック Pro R"/>
              <a:ea typeface="小塚ゴシック Pro R"/>
              <a:cs typeface="小塚ゴシック Pro R"/>
            </a:endParaRPr>
          </a:p>
          <a:p>
            <a:pPr algn="ctr"/>
            <a:endParaRPr lang="en-US" sz="2800" dirty="0" smtClean="0">
              <a:latin typeface="小塚ゴシック Pro R"/>
              <a:ea typeface="小塚ゴシック Pro R"/>
              <a:cs typeface="小塚ゴシック Pro R"/>
            </a:endParaRPr>
          </a:p>
          <a:p>
            <a:pPr algn="ctr"/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mfcdc.sharepoint.com/Pages/default.aspx</a:t>
            </a:r>
          </a:p>
          <a:p>
            <a:pPr algn="ctr"/>
            <a:endParaRPr lang="en-US" sz="2800" dirty="0" smtClean="0">
              <a:latin typeface="小塚ゴシック Pro R"/>
              <a:ea typeface="小塚ゴシック Pro R"/>
              <a:cs typeface="小塚ゴシック Pro R"/>
            </a:endParaRPr>
          </a:p>
          <a:p>
            <a:pPr algn="ctr"/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fallcreekgardens.org</a:t>
            </a:r>
          </a:p>
          <a:p>
            <a:pPr algn="ctr"/>
            <a:endParaRPr lang="en-US" sz="2800" dirty="0" smtClean="0">
              <a:latin typeface="小塚ゴシック Pro R"/>
              <a:ea typeface="小塚ゴシック Pro R"/>
              <a:cs typeface="小塚ゴシック Pro R"/>
            </a:endParaRPr>
          </a:p>
          <a:p>
            <a:pPr algn="ctr"/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小塚ゴシック Pro R"/>
                <a:ea typeface="小塚ゴシック Pro R"/>
                <a:cs typeface="小塚ゴシック Pro R"/>
              </a:rPr>
              <a:t>Questions?</a:t>
            </a:r>
            <a:endParaRPr lang="en-US" sz="4000" b="1" dirty="0">
              <a:solidFill>
                <a:schemeClr val="bg1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_Moore\Desktop\Justin\urbanpatch\up_wor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747000" cy="3309076"/>
          </a:xfrm>
          <a:prstGeom prst="rect">
            <a:avLst/>
          </a:prstGeom>
          <a:noFill/>
        </p:spPr>
      </p:pic>
      <p:pic>
        <p:nvPicPr>
          <p:cNvPr id="5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648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Kozuka Gothic Pro EL" pitchFamily="34" charset="-128"/>
                <a:ea typeface="Kozuka Gothic Pro EL" pitchFamily="34" charset="-128"/>
              </a:rPr>
              <a:t>Our mission is to make the American inner city better.  </a:t>
            </a:r>
            <a:endParaRPr lang="en-US" sz="4000" dirty="0">
              <a:latin typeface="Kozuka Gothic Pro EL" pitchFamily="34" charset="-128"/>
              <a:ea typeface="Kozuka Gothic Pro E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hat </a:t>
            </a:r>
            <a:r>
              <a:rPr lang="en-US" b="1" dirty="0"/>
              <a:t>do we do now and how do we plan for a sustainable long-term </a:t>
            </a:r>
            <a:r>
              <a:rPr lang="en-US" b="1" dirty="0" smtClean="0"/>
              <a:t>solution?</a:t>
            </a:r>
          </a:p>
          <a:p>
            <a:pPr lvl="1"/>
            <a:r>
              <a:rPr lang="en-US" b="1" dirty="0" smtClean="0"/>
              <a:t>Multi-tasking teams </a:t>
            </a:r>
          </a:p>
          <a:p>
            <a:pPr lvl="1"/>
            <a:r>
              <a:rPr lang="en-US" b="1" dirty="0" smtClean="0"/>
              <a:t>Incremental progress</a:t>
            </a:r>
          </a:p>
          <a:p>
            <a:pPr lvl="2"/>
            <a:r>
              <a:rPr lang="en-US" b="1" dirty="0" smtClean="0"/>
              <a:t>Immediate </a:t>
            </a:r>
            <a:r>
              <a:rPr lang="en-US" b="1" dirty="0" smtClean="0"/>
              <a:t>- OASI$</a:t>
            </a:r>
            <a:endParaRPr lang="en-US" b="1" dirty="0" smtClean="0"/>
          </a:p>
          <a:p>
            <a:pPr lvl="2"/>
            <a:r>
              <a:rPr lang="en-US" b="1" dirty="0" smtClean="0"/>
              <a:t>Mid term _____________________?</a:t>
            </a:r>
          </a:p>
          <a:p>
            <a:pPr lvl="2"/>
            <a:r>
              <a:rPr lang="en-US" b="1" dirty="0" smtClean="0"/>
              <a:t>Long term _____________________?</a:t>
            </a:r>
            <a:endParaRPr lang="en-US" b="1" dirty="0" smtClean="0"/>
          </a:p>
          <a:p>
            <a:pPr lvl="2"/>
            <a:r>
              <a:rPr lang="en-US" b="1" dirty="0" smtClean="0"/>
              <a:t>Sustainability based on changing population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north_vacanc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1474"/>
            <a:ext cx="9144000" cy="6296526"/>
          </a:xfrm>
          <a:prstGeom prst="rect">
            <a:avLst/>
          </a:prstGeom>
        </p:spPr>
      </p:pic>
      <p:pic>
        <p:nvPicPr>
          <p:cNvPr id="5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Mid-North current development patterns and vacancy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pic>
        <p:nvPicPr>
          <p:cNvPr id="2" name="Picture 1" descr="_img_7_Demo_Age_M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9513"/>
            <a:ext cx="4572000" cy="3020541"/>
          </a:xfrm>
          <a:prstGeom prst="rect">
            <a:avLst/>
          </a:prstGeom>
        </p:spPr>
      </p:pic>
      <p:pic>
        <p:nvPicPr>
          <p:cNvPr id="5" name="Picture 4" descr="_img_11_HouseholdIncom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775875"/>
            <a:ext cx="4343400" cy="2624925"/>
          </a:xfrm>
          <a:prstGeom prst="rect">
            <a:avLst/>
          </a:prstGeom>
        </p:spPr>
      </p:pic>
      <p:pic>
        <p:nvPicPr>
          <p:cNvPr id="6" name="Picture 5" descr="_img_9_Demo_Rac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4557"/>
            <a:ext cx="4572000" cy="285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Mid-North demographics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858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Mid-North has 5,170 people per square mile</a:t>
            </a:r>
          </a:p>
          <a:p>
            <a:r>
              <a:rPr lang="en-US" dirty="0" smtClean="0"/>
              <a:t>(2X the Indianapolis average density)</a:t>
            </a:r>
          </a:p>
          <a:p>
            <a:endParaRPr lang="en-US" dirty="0" smtClean="0"/>
          </a:p>
          <a:p>
            <a:r>
              <a:rPr lang="en-US" dirty="0" smtClean="0"/>
              <a:t>Mid-North has 10,900 people, 85% Black</a:t>
            </a:r>
          </a:p>
          <a:p>
            <a:endParaRPr lang="en-US" dirty="0"/>
          </a:p>
          <a:p>
            <a:r>
              <a:rPr lang="en-US" dirty="0" smtClean="0"/>
              <a:t>Large youth population (under 9 years old)</a:t>
            </a:r>
          </a:p>
          <a:p>
            <a:endParaRPr lang="en-US" dirty="0"/>
          </a:p>
          <a:p>
            <a:r>
              <a:rPr lang="en-US" dirty="0" smtClean="0"/>
              <a:t>Household incomes are ~ $34K/year</a:t>
            </a:r>
          </a:p>
          <a:p>
            <a:r>
              <a:rPr lang="en-US" dirty="0"/>
              <a:t>(</a:t>
            </a:r>
            <a:r>
              <a:rPr lang="en-US" dirty="0" smtClean="0"/>
              <a:t>35% below the Indianapolis average)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3276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37338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228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小塚ゴシック Pro M"/>
                <a:ea typeface="小塚ゴシック Pro M"/>
                <a:cs typeface="小塚ゴシック Pro M"/>
              </a:rPr>
              <a:t>AGE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小塚ゴシック Pro M"/>
                <a:ea typeface="小塚ゴシック Pro M"/>
                <a:cs typeface="小塚ゴシック Pro M"/>
              </a:rPr>
              <a:t>INCOME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小塚ゴシック Pro M"/>
                <a:ea typeface="小塚ゴシック Pro M"/>
                <a:cs typeface="小塚ゴシック Pro M"/>
              </a:rPr>
              <a:t>RACE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vansfamily2[1]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3"/>
          <a:stretch/>
        </p:blipFill>
        <p:spPr>
          <a:xfrm>
            <a:off x="0" y="0"/>
            <a:ext cx="9144000" cy="6153728"/>
          </a:xfrm>
          <a:prstGeom prst="rect">
            <a:avLst/>
          </a:prstGeom>
        </p:spPr>
      </p:pic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Mapleton-Fall Creek development plans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MFCDC (local development corporation) food access is part of QOL Plan</a:t>
            </a:r>
            <a:endParaRPr lang="en-US" sz="2000" dirty="0">
              <a:latin typeface="小塚ゴシック Pro R"/>
              <a:ea typeface="小塚ゴシック Pro R"/>
              <a:cs typeface="小塚ゴシック Pro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brief summary of positive things going on (community partners, renewal of the city, but also challenges of potential gentrification</a:t>
            </a:r>
          </a:p>
        </p:txBody>
      </p:sp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pic>
        <p:nvPicPr>
          <p:cNvPr id="2" name="Picture 1" descr="MFC overall pla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48106"/>
            <a:ext cx="9143999" cy="5574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Our model is designed to augment these existing efforts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Smaller-scale approach with building/open space/community programs</a:t>
            </a:r>
            <a:endParaRPr lang="en-US" sz="20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1981200"/>
            <a:ext cx="5181600" cy="2486478"/>
            <a:chOff x="76200" y="1981200"/>
            <a:chExt cx="5181600" cy="2486478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7" name="Rectangle 6"/>
            <p:cNvSpPr/>
            <p:nvPr/>
          </p:nvSpPr>
          <p:spPr>
            <a:xfrm>
              <a:off x="3505200" y="3352800"/>
              <a:ext cx="381000" cy="990600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19812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4367893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64578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小塚ゴシック Pro R"/>
                <a:ea typeface="小塚ゴシック Pro R"/>
                <a:cs typeface="小塚ゴシック Pro R"/>
              </a:rPr>
              <a:t>Urban </a:t>
            </a:r>
            <a:r>
              <a:rPr lang="en-US" sz="2000" b="1" dirty="0">
                <a:solidFill>
                  <a:srgbClr val="FF0000"/>
                </a:solidFill>
                <a:latin typeface="小塚ゴシック Pro R"/>
                <a:ea typeface="小塚ゴシック Pro R"/>
                <a:cs typeface="小塚ゴシック Pro R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小塚ゴシック Pro R"/>
                <a:ea typeface="小塚ゴシック Pro R"/>
                <a:cs typeface="小塚ゴシック Pro R"/>
              </a:rPr>
              <a:t>atch interventions</a:t>
            </a:r>
            <a:endParaRPr lang="en-US" sz="2000" b="1" dirty="0">
              <a:solidFill>
                <a:srgbClr val="FF0000"/>
              </a:solidFill>
              <a:latin typeface="小塚ゴシック Pro R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3707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572000" cy="92333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800000"/>
            </a:bgClr>
          </a:pattFill>
        </p:spPr>
        <p:txBody>
          <a:bodyPr wrap="square" rtlCol="0">
            <a:spAutoFit/>
          </a:bodyPr>
          <a:lstStyle/>
          <a:p>
            <a:r>
              <a:rPr lang="en-US" dirty="0"/>
              <a:t>3. brief summary of positive things going on (community partners, renewal of the city, but also challenges of potential gentrification</a:t>
            </a:r>
          </a:p>
        </p:txBody>
      </p:sp>
      <p:pic>
        <p:nvPicPr>
          <p:cNvPr id="3" name="Picture 2" descr="C:\Documents and Settings\J_Moore\Desktop\Justin\urbanpatch\uplogo_1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85" y="6587807"/>
            <a:ext cx="1752600" cy="270193"/>
          </a:xfrm>
          <a:prstGeom prst="rect">
            <a:avLst/>
          </a:prstGeom>
          <a:noFill/>
        </p:spPr>
      </p:pic>
      <p:pic>
        <p:nvPicPr>
          <p:cNvPr id="2" name="Picture 1" descr="MFC overall pla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48106"/>
            <a:ext cx="9143999" cy="5574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小塚ゴシック Pro R"/>
                <a:ea typeface="小塚ゴシック Pro R"/>
                <a:cs typeface="小塚ゴシック Pro R"/>
              </a:rPr>
              <a:t>Urban Patch “dynamic” community development model</a:t>
            </a:r>
            <a:endParaRPr lang="en-US" sz="28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小塚ゴシック Pro R"/>
                <a:ea typeface="小塚ゴシック Pro R"/>
                <a:cs typeface="小塚ゴシック Pro R"/>
              </a:rPr>
              <a:t>Individual project goals are flexible, based on timing, funding, availability, etc.</a:t>
            </a:r>
            <a:endParaRPr lang="en-US" sz="20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1981200"/>
            <a:ext cx="5181600" cy="2486478"/>
            <a:chOff x="76200" y="1981200"/>
            <a:chExt cx="5181600" cy="2486478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7" name="Rectangle 6"/>
            <p:cNvSpPr/>
            <p:nvPr/>
          </p:nvSpPr>
          <p:spPr>
            <a:xfrm>
              <a:off x="3505200" y="3352800"/>
              <a:ext cx="381000" cy="990600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19812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4367893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1600200"/>
            <a:ext cx="1752600" cy="3352800"/>
            <a:chOff x="4419600" y="1600200"/>
            <a:chExt cx="1752600" cy="3352800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19" name="Rectangle 18"/>
            <p:cNvSpPr/>
            <p:nvPr/>
          </p:nvSpPr>
          <p:spPr>
            <a:xfrm>
              <a:off x="5791200" y="19812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19600" y="16002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9600" y="48006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1752600"/>
            <a:ext cx="2743200" cy="4191000"/>
            <a:chOff x="152400" y="1752600"/>
            <a:chExt cx="2743200" cy="4191000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12" name="Rectangle 11"/>
            <p:cNvSpPr/>
            <p:nvPr/>
          </p:nvSpPr>
          <p:spPr>
            <a:xfrm>
              <a:off x="2133600" y="5029200"/>
              <a:ext cx="152400" cy="228600"/>
            </a:xfrm>
            <a:prstGeom prst="rect">
              <a:avLst/>
            </a:prstGeom>
            <a:grp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1910" y="5562600"/>
              <a:ext cx="152400" cy="76200"/>
            </a:xfrm>
            <a:prstGeom prst="rect">
              <a:avLst/>
            </a:prstGeom>
            <a:grp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1200" y="17526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4600" y="35814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" y="57912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71800" y="1371600"/>
            <a:ext cx="2819400" cy="3833585"/>
            <a:chOff x="2971800" y="1371600"/>
            <a:chExt cx="2819400" cy="3833585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13" name="Rectangle 12"/>
            <p:cNvSpPr/>
            <p:nvPr/>
          </p:nvSpPr>
          <p:spPr>
            <a:xfrm>
              <a:off x="3962400" y="13716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1800" y="4648200"/>
              <a:ext cx="381000" cy="328385"/>
            </a:xfrm>
            <a:prstGeom prst="rect">
              <a:avLst/>
            </a:prstGeom>
            <a:grp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51054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4600" y="2362200"/>
            <a:ext cx="3200400" cy="785585"/>
            <a:chOff x="2514600" y="2362200"/>
            <a:chExt cx="3200400" cy="785585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24" name="Rectangle 23"/>
            <p:cNvSpPr/>
            <p:nvPr/>
          </p:nvSpPr>
          <p:spPr>
            <a:xfrm>
              <a:off x="5334000" y="25146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62400" y="23622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4600" y="30480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8400" y="1143000"/>
            <a:ext cx="1371600" cy="2690585"/>
            <a:chOff x="6248400" y="1143000"/>
            <a:chExt cx="1371600" cy="2690585"/>
          </a:xfrm>
          <a:pattFill prst="wdDnDiag">
            <a:fgClr>
              <a:srgbClr val="FF0000"/>
            </a:fgClr>
            <a:bgClr>
              <a:srgbClr val="800000"/>
            </a:bgClr>
          </a:pattFill>
        </p:grpSpPr>
        <p:sp>
          <p:nvSpPr>
            <p:cNvPr id="11" name="Rectangle 10"/>
            <p:cNvSpPr/>
            <p:nvPr/>
          </p:nvSpPr>
          <p:spPr>
            <a:xfrm>
              <a:off x="6705600" y="11430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3733800"/>
              <a:ext cx="381000" cy="99785"/>
            </a:xfrm>
            <a:prstGeom prst="rect">
              <a:avLst/>
            </a:prstGeom>
            <a:grp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000" y="2590800"/>
              <a:ext cx="381000" cy="152400"/>
            </a:xfrm>
            <a:prstGeom prst="rect">
              <a:avLst/>
            </a:prstGeom>
            <a:grp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2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803</Words>
  <Application>Microsoft Office PowerPoint</Application>
  <PresentationFormat>Letter Paper (8.5x11 in)</PresentationFormat>
  <Paragraphs>128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Tonight’s Agenda</vt:lpstr>
      <vt:lpstr>PowerPoint Presentation</vt:lpstr>
      <vt:lpstr>The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Accessible and in place</vt:lpstr>
      <vt:lpstr>Dairy and Eggs</vt:lpstr>
      <vt:lpstr>Good Food</vt:lpstr>
      <vt:lpstr>PowerPoint Presentation</vt:lpstr>
      <vt:lpstr>How do we start?</vt:lpstr>
      <vt:lpstr>PowerPoint Presentation</vt:lpstr>
      <vt:lpstr>II Some Options and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Tonight’s Agenda</vt:lpstr>
      <vt:lpstr>PowerPoint Presentation</vt:lpstr>
    </vt:vector>
  </TitlesOfParts>
  <Company>Department of City Planning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J_Moore</dc:creator>
  <cp:lastModifiedBy>Joyce</cp:lastModifiedBy>
  <cp:revision>81</cp:revision>
  <cp:lastPrinted>2012-08-15T07:50:35Z</cp:lastPrinted>
  <dcterms:created xsi:type="dcterms:W3CDTF">2012-08-08T18:31:44Z</dcterms:created>
  <dcterms:modified xsi:type="dcterms:W3CDTF">2015-07-28T21:06:15Z</dcterms:modified>
</cp:coreProperties>
</file>